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854642-72D8-40F5-836B-52C547A87F8C}"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B57AD-299A-4230-B43E-973F8FE9B5FF}" type="slidenum">
              <a:rPr lang="en-US" smtClean="0"/>
              <a:t>‹#›</a:t>
            </a:fld>
            <a:endParaRPr lang="en-US"/>
          </a:p>
        </p:txBody>
      </p:sp>
    </p:spTree>
    <p:extLst>
      <p:ext uri="{BB962C8B-B14F-4D97-AF65-F5344CB8AC3E}">
        <p14:creationId xmlns:p14="http://schemas.microsoft.com/office/powerpoint/2010/main" val="1022525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54642-72D8-40F5-836B-52C547A87F8C}"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B57AD-299A-4230-B43E-973F8FE9B5FF}" type="slidenum">
              <a:rPr lang="en-US" smtClean="0"/>
              <a:t>‹#›</a:t>
            </a:fld>
            <a:endParaRPr lang="en-US"/>
          </a:p>
        </p:txBody>
      </p:sp>
    </p:spTree>
    <p:extLst>
      <p:ext uri="{BB962C8B-B14F-4D97-AF65-F5344CB8AC3E}">
        <p14:creationId xmlns:p14="http://schemas.microsoft.com/office/powerpoint/2010/main" val="3065998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54642-72D8-40F5-836B-52C547A87F8C}"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B57AD-299A-4230-B43E-973F8FE9B5FF}" type="slidenum">
              <a:rPr lang="en-US" smtClean="0"/>
              <a:t>‹#›</a:t>
            </a:fld>
            <a:endParaRPr lang="en-US"/>
          </a:p>
        </p:txBody>
      </p:sp>
    </p:spTree>
    <p:extLst>
      <p:ext uri="{BB962C8B-B14F-4D97-AF65-F5344CB8AC3E}">
        <p14:creationId xmlns:p14="http://schemas.microsoft.com/office/powerpoint/2010/main" val="3632897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54642-72D8-40F5-836B-52C547A87F8C}"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B57AD-299A-4230-B43E-973F8FE9B5FF}" type="slidenum">
              <a:rPr lang="en-US" smtClean="0"/>
              <a:t>‹#›</a:t>
            </a:fld>
            <a:endParaRPr lang="en-US"/>
          </a:p>
        </p:txBody>
      </p:sp>
    </p:spTree>
    <p:extLst>
      <p:ext uri="{BB962C8B-B14F-4D97-AF65-F5344CB8AC3E}">
        <p14:creationId xmlns:p14="http://schemas.microsoft.com/office/powerpoint/2010/main" val="59355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854642-72D8-40F5-836B-52C547A87F8C}"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B57AD-299A-4230-B43E-973F8FE9B5FF}" type="slidenum">
              <a:rPr lang="en-US" smtClean="0"/>
              <a:t>‹#›</a:t>
            </a:fld>
            <a:endParaRPr lang="en-US"/>
          </a:p>
        </p:txBody>
      </p:sp>
    </p:spTree>
    <p:extLst>
      <p:ext uri="{BB962C8B-B14F-4D97-AF65-F5344CB8AC3E}">
        <p14:creationId xmlns:p14="http://schemas.microsoft.com/office/powerpoint/2010/main" val="90929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854642-72D8-40F5-836B-52C547A87F8C}"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9B57AD-299A-4230-B43E-973F8FE9B5FF}" type="slidenum">
              <a:rPr lang="en-US" smtClean="0"/>
              <a:t>‹#›</a:t>
            </a:fld>
            <a:endParaRPr lang="en-US"/>
          </a:p>
        </p:txBody>
      </p:sp>
    </p:spTree>
    <p:extLst>
      <p:ext uri="{BB962C8B-B14F-4D97-AF65-F5344CB8AC3E}">
        <p14:creationId xmlns:p14="http://schemas.microsoft.com/office/powerpoint/2010/main" val="1573028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854642-72D8-40F5-836B-52C547A87F8C}"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9B57AD-299A-4230-B43E-973F8FE9B5FF}" type="slidenum">
              <a:rPr lang="en-US" smtClean="0"/>
              <a:t>‹#›</a:t>
            </a:fld>
            <a:endParaRPr lang="en-US"/>
          </a:p>
        </p:txBody>
      </p:sp>
    </p:spTree>
    <p:extLst>
      <p:ext uri="{BB962C8B-B14F-4D97-AF65-F5344CB8AC3E}">
        <p14:creationId xmlns:p14="http://schemas.microsoft.com/office/powerpoint/2010/main" val="3741501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854642-72D8-40F5-836B-52C547A87F8C}"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9B57AD-299A-4230-B43E-973F8FE9B5FF}" type="slidenum">
              <a:rPr lang="en-US" smtClean="0"/>
              <a:t>‹#›</a:t>
            </a:fld>
            <a:endParaRPr lang="en-US"/>
          </a:p>
        </p:txBody>
      </p:sp>
    </p:spTree>
    <p:extLst>
      <p:ext uri="{BB962C8B-B14F-4D97-AF65-F5344CB8AC3E}">
        <p14:creationId xmlns:p14="http://schemas.microsoft.com/office/powerpoint/2010/main" val="1233202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854642-72D8-40F5-836B-52C547A87F8C}"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9B57AD-299A-4230-B43E-973F8FE9B5FF}" type="slidenum">
              <a:rPr lang="en-US" smtClean="0"/>
              <a:t>‹#›</a:t>
            </a:fld>
            <a:endParaRPr lang="en-US"/>
          </a:p>
        </p:txBody>
      </p:sp>
    </p:spTree>
    <p:extLst>
      <p:ext uri="{BB962C8B-B14F-4D97-AF65-F5344CB8AC3E}">
        <p14:creationId xmlns:p14="http://schemas.microsoft.com/office/powerpoint/2010/main" val="1401007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854642-72D8-40F5-836B-52C547A87F8C}"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9B57AD-299A-4230-B43E-973F8FE9B5FF}" type="slidenum">
              <a:rPr lang="en-US" smtClean="0"/>
              <a:t>‹#›</a:t>
            </a:fld>
            <a:endParaRPr lang="en-US"/>
          </a:p>
        </p:txBody>
      </p:sp>
    </p:spTree>
    <p:extLst>
      <p:ext uri="{BB962C8B-B14F-4D97-AF65-F5344CB8AC3E}">
        <p14:creationId xmlns:p14="http://schemas.microsoft.com/office/powerpoint/2010/main" val="953321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854642-72D8-40F5-836B-52C547A87F8C}"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9B57AD-299A-4230-B43E-973F8FE9B5FF}" type="slidenum">
              <a:rPr lang="en-US" smtClean="0"/>
              <a:t>‹#›</a:t>
            </a:fld>
            <a:endParaRPr lang="en-US"/>
          </a:p>
        </p:txBody>
      </p:sp>
    </p:spTree>
    <p:extLst>
      <p:ext uri="{BB962C8B-B14F-4D97-AF65-F5344CB8AC3E}">
        <p14:creationId xmlns:p14="http://schemas.microsoft.com/office/powerpoint/2010/main" val="3639021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854642-72D8-40F5-836B-52C547A87F8C}" type="datetimeFigureOut">
              <a:rPr lang="en-US" smtClean="0"/>
              <a:t>1/21/2020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9B57AD-299A-4230-B43E-973F8FE9B5FF}" type="slidenum">
              <a:rPr lang="en-US" smtClean="0"/>
              <a:t>‹#›</a:t>
            </a:fld>
            <a:endParaRPr lang="en-US"/>
          </a:p>
        </p:txBody>
      </p:sp>
    </p:spTree>
    <p:extLst>
      <p:ext uri="{BB962C8B-B14F-4D97-AF65-F5344CB8AC3E}">
        <p14:creationId xmlns:p14="http://schemas.microsoft.com/office/powerpoint/2010/main" val="4042708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Macbeth</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82464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Objectives:</a:t>
            </a:r>
            <a:endParaRPr lang="en-US" dirty="0"/>
          </a:p>
        </p:txBody>
      </p:sp>
      <p:sp>
        <p:nvSpPr>
          <p:cNvPr id="3" name="Content Placeholder 2"/>
          <p:cNvSpPr>
            <a:spLocks noGrp="1"/>
          </p:cNvSpPr>
          <p:nvPr>
            <p:ph idx="1"/>
          </p:nvPr>
        </p:nvSpPr>
        <p:spPr/>
        <p:txBody>
          <a:bodyPr/>
          <a:lstStyle/>
          <a:p>
            <a:r>
              <a:rPr lang="en-US" dirty="0" smtClean="0"/>
              <a:t>You should be able to identify, analyze, and discuss the following:</a:t>
            </a:r>
          </a:p>
          <a:p>
            <a:pPr lvl="1"/>
            <a:r>
              <a:rPr lang="en-US" dirty="0" smtClean="0"/>
              <a:t>Motif, characteristics and qualities of a tragic hero, foil pairs, dramatic irony, mood, atmosphere, comic relief, paradox, soliloquy, monologue, aside, blank verse.  </a:t>
            </a:r>
          </a:p>
          <a:p>
            <a:pPr lvl="1"/>
            <a:r>
              <a:rPr lang="en-US" dirty="0" smtClean="0"/>
              <a:t>You should be prepared to use textual evidence to support your claims.</a:t>
            </a:r>
          </a:p>
          <a:p>
            <a:pPr lvl="1"/>
            <a:r>
              <a:rPr lang="en-US" dirty="0" smtClean="0"/>
              <a:t>You should be able to compare and contrast elements of Macbeth to other literature.</a:t>
            </a:r>
          </a:p>
          <a:p>
            <a:pPr lvl="1"/>
            <a:r>
              <a:rPr lang="en-US" dirty="0" smtClean="0"/>
              <a:t>You should be able to paraphrase the text and provide objective summary.  </a:t>
            </a:r>
            <a:endParaRPr lang="en-US" dirty="0"/>
          </a:p>
        </p:txBody>
      </p:sp>
    </p:spTree>
    <p:extLst>
      <p:ext uri="{BB962C8B-B14F-4D97-AF65-F5344CB8AC3E}">
        <p14:creationId xmlns:p14="http://schemas.microsoft.com/office/powerpoint/2010/main" val="920000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reading:	</a:t>
            </a:r>
            <a:endParaRPr lang="en-US" dirty="0"/>
          </a:p>
        </p:txBody>
      </p:sp>
      <p:sp>
        <p:nvSpPr>
          <p:cNvPr id="3" name="Content Placeholder 2"/>
          <p:cNvSpPr>
            <a:spLocks noGrp="1"/>
          </p:cNvSpPr>
          <p:nvPr>
            <p:ph idx="1"/>
          </p:nvPr>
        </p:nvSpPr>
        <p:spPr/>
        <p:txBody>
          <a:bodyPr/>
          <a:lstStyle/>
          <a:p>
            <a:r>
              <a:rPr lang="en-US" dirty="0" smtClean="0"/>
              <a:t>We will not read the play aloud in its entirety.  In other words, I’ll read some to you and you’ll read some on your own.  There are a variety of sources to help you understand the play.  Please feel free to use No Fear Shakespeare and things like that.  However, I will caution you to use those in conjunction with the reading and not in place of the reading.  You will be asked to cite and paraphrase from the original text. So, you need some familiarity with that text.  </a:t>
            </a:r>
            <a:endParaRPr lang="en-US" dirty="0"/>
          </a:p>
        </p:txBody>
      </p:sp>
    </p:spTree>
    <p:extLst>
      <p:ext uri="{BB962C8B-B14F-4D97-AF65-F5344CB8AC3E}">
        <p14:creationId xmlns:p14="http://schemas.microsoft.com/office/powerpoint/2010/main" val="1280060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Grading</a:t>
            </a:r>
            <a:endParaRPr lang="en-US" dirty="0"/>
          </a:p>
        </p:txBody>
      </p:sp>
      <p:sp>
        <p:nvSpPr>
          <p:cNvPr id="3" name="Content Placeholder 2"/>
          <p:cNvSpPr>
            <a:spLocks noGrp="1"/>
          </p:cNvSpPr>
          <p:nvPr>
            <p:ph idx="1"/>
          </p:nvPr>
        </p:nvSpPr>
        <p:spPr/>
        <p:txBody>
          <a:bodyPr/>
          <a:lstStyle/>
          <a:p>
            <a:r>
              <a:rPr lang="en-US" dirty="0" smtClean="0"/>
              <a:t>Tentatively, I will give you a reading guide for the scenes that you are responsible for reading on your own.  I will give credit for some of the work but not all.  While reading aloud, I will comment on things from the text. I encourage you to take notes and keep them in one place. You will be tested on Act 1 and 2 and on the play as a whole.  </a:t>
            </a:r>
            <a:endParaRPr lang="en-US" dirty="0"/>
          </a:p>
        </p:txBody>
      </p:sp>
    </p:spTree>
    <p:extLst>
      <p:ext uri="{BB962C8B-B14F-4D97-AF65-F5344CB8AC3E}">
        <p14:creationId xmlns:p14="http://schemas.microsoft.com/office/powerpoint/2010/main" val="2142171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Tragedy:</a:t>
            </a:r>
            <a:endParaRPr lang="en-US" dirty="0"/>
          </a:p>
        </p:txBody>
      </p:sp>
      <p:sp>
        <p:nvSpPr>
          <p:cNvPr id="3" name="Content Placeholder 2"/>
          <p:cNvSpPr>
            <a:spLocks noGrp="1"/>
          </p:cNvSpPr>
          <p:nvPr>
            <p:ph idx="1"/>
          </p:nvPr>
        </p:nvSpPr>
        <p:spPr/>
        <p:txBody>
          <a:bodyPr/>
          <a:lstStyle/>
          <a:p>
            <a:r>
              <a:rPr lang="en-US" dirty="0" smtClean="0"/>
              <a:t>Tragic hero: Usually an exceptional person (royalty, wealthy); contributes to his own destruction through a fatal flaw.</a:t>
            </a:r>
          </a:p>
          <a:p>
            <a:r>
              <a:rPr lang="en-US" dirty="0" smtClean="0"/>
              <a:t>Tragic flaw: Characteristic that brings down a character (Macbeth’s obsession with power).  The characteristic is usually positive until taken to excess.  </a:t>
            </a:r>
          </a:p>
          <a:p>
            <a:r>
              <a:rPr lang="en-US" dirty="0" smtClean="0"/>
              <a:t>Downfall of tragic hero is also contributed to by the supernatural.  In other words, the hero’s downfall is fated in the stars.  Let’s review Romeo and Juliet.</a:t>
            </a:r>
          </a:p>
          <a:p>
            <a:r>
              <a:rPr lang="en-US" dirty="0" smtClean="0"/>
              <a:t>Tragic hero suffers from internal and </a:t>
            </a:r>
            <a:r>
              <a:rPr lang="en-US" smtClean="0"/>
              <a:t>external conflict.</a:t>
            </a:r>
            <a:endParaRPr lang="en-US" dirty="0"/>
          </a:p>
        </p:txBody>
      </p:sp>
    </p:spTree>
    <p:extLst>
      <p:ext uri="{BB962C8B-B14F-4D97-AF65-F5344CB8AC3E}">
        <p14:creationId xmlns:p14="http://schemas.microsoft.com/office/powerpoint/2010/main" val="229786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Paradox</a:t>
            </a:r>
            <a:endParaRPr lang="en-US" dirty="0"/>
          </a:p>
        </p:txBody>
      </p:sp>
      <p:sp>
        <p:nvSpPr>
          <p:cNvPr id="3" name="Content Placeholder 2"/>
          <p:cNvSpPr>
            <a:spLocks noGrp="1"/>
          </p:cNvSpPr>
          <p:nvPr>
            <p:ph idx="1"/>
          </p:nvPr>
        </p:nvSpPr>
        <p:spPr/>
        <p:txBody>
          <a:bodyPr/>
          <a:lstStyle/>
          <a:p>
            <a:r>
              <a:rPr lang="en-US" dirty="0" smtClean="0"/>
              <a:t>A seemingly contradictory statement where both things are true but can’t be true at the same time.</a:t>
            </a:r>
          </a:p>
          <a:p>
            <a:endParaRPr lang="en-US" dirty="0"/>
          </a:p>
          <a:p>
            <a:endParaRPr lang="en-US" dirty="0"/>
          </a:p>
        </p:txBody>
      </p:sp>
      <p:pic>
        <p:nvPicPr>
          <p:cNvPr id="4" name="Picture 3"/>
          <p:cNvPicPr>
            <a:picLocks noChangeAspect="1"/>
          </p:cNvPicPr>
          <p:nvPr/>
        </p:nvPicPr>
        <p:blipFill>
          <a:blip r:embed="rId2"/>
          <a:stretch>
            <a:fillRect/>
          </a:stretch>
        </p:blipFill>
        <p:spPr>
          <a:xfrm>
            <a:off x="1619793" y="2638696"/>
            <a:ext cx="6949440" cy="4101737"/>
          </a:xfrm>
          <a:prstGeom prst="rect">
            <a:avLst/>
          </a:prstGeom>
        </p:spPr>
      </p:pic>
    </p:spTree>
    <p:extLst>
      <p:ext uri="{BB962C8B-B14F-4D97-AF65-F5344CB8AC3E}">
        <p14:creationId xmlns:p14="http://schemas.microsoft.com/office/powerpoint/2010/main" val="1033519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Blank Verse</a:t>
            </a:r>
            <a:endParaRPr lang="en-US" dirty="0"/>
          </a:p>
        </p:txBody>
      </p:sp>
      <p:sp>
        <p:nvSpPr>
          <p:cNvPr id="3" name="Content Placeholder 2"/>
          <p:cNvSpPr>
            <a:spLocks noGrp="1"/>
          </p:cNvSpPr>
          <p:nvPr>
            <p:ph idx="1"/>
          </p:nvPr>
        </p:nvSpPr>
        <p:spPr/>
        <p:txBody>
          <a:bodyPr/>
          <a:lstStyle/>
          <a:p>
            <a:r>
              <a:rPr lang="en-US" dirty="0" smtClean="0"/>
              <a:t>Shakespeare writes in two forms, poetry and prose.  </a:t>
            </a:r>
          </a:p>
          <a:p>
            <a:r>
              <a:rPr lang="en-US" dirty="0" smtClean="0"/>
              <a:t>Prose is regular written word with no purposeful meter.</a:t>
            </a:r>
          </a:p>
          <a:p>
            <a:r>
              <a:rPr lang="en-US" dirty="0" smtClean="0"/>
              <a:t>The type of poetic form he writes in is called blank verse</a:t>
            </a:r>
          </a:p>
          <a:p>
            <a:r>
              <a:rPr lang="en-US" dirty="0" smtClean="0"/>
              <a:t>Blank verse is unrhymed iambic </a:t>
            </a:r>
            <a:r>
              <a:rPr lang="en-US" dirty="0" smtClean="0"/>
              <a:t>pentameter</a:t>
            </a:r>
            <a:endParaRPr lang="en-US" dirty="0" smtClean="0"/>
          </a:p>
        </p:txBody>
      </p:sp>
    </p:spTree>
    <p:extLst>
      <p:ext uri="{BB962C8B-B14F-4D97-AF65-F5344CB8AC3E}">
        <p14:creationId xmlns:p14="http://schemas.microsoft.com/office/powerpoint/2010/main" val="3260443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838200" y="1764550"/>
            <a:ext cx="10515600" cy="2319770"/>
          </a:xfrm>
          <a:prstGeom prst="rect">
            <a:avLst/>
          </a:prstGeom>
        </p:spPr>
      </p:pic>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169626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1 Scene 1 (I </a:t>
            </a:r>
            <a:r>
              <a:rPr lang="en-US" dirty="0" err="1" smtClean="0"/>
              <a:t>i</a:t>
            </a:r>
            <a:r>
              <a:rPr lang="en-US" dirty="0" smtClean="0"/>
              <a:t>)</a:t>
            </a:r>
            <a:endParaRPr lang="en-US" dirty="0"/>
          </a:p>
        </p:txBody>
      </p:sp>
      <p:sp>
        <p:nvSpPr>
          <p:cNvPr id="3" name="Content Placeholder 2"/>
          <p:cNvSpPr>
            <a:spLocks noGrp="1"/>
          </p:cNvSpPr>
          <p:nvPr>
            <p:ph idx="1"/>
          </p:nvPr>
        </p:nvSpPr>
        <p:spPr/>
        <p:txBody>
          <a:bodyPr/>
          <a:lstStyle/>
          <a:p>
            <a:r>
              <a:rPr lang="en-US" dirty="0" smtClean="0"/>
              <a:t>In groups of 3 stage Act 1 scene 1.  Describe the following: </a:t>
            </a:r>
          </a:p>
          <a:p>
            <a:pPr lvl="1"/>
            <a:r>
              <a:rPr lang="en-US" dirty="0" smtClean="0"/>
              <a:t>How do the witches enter?</a:t>
            </a:r>
          </a:p>
          <a:p>
            <a:pPr lvl="1"/>
            <a:r>
              <a:rPr lang="en-US" dirty="0" smtClean="0"/>
              <a:t>How do they move?</a:t>
            </a:r>
          </a:p>
          <a:p>
            <a:pPr lvl="1"/>
            <a:r>
              <a:rPr lang="en-US" dirty="0" smtClean="0"/>
              <a:t>Are they old? Young? Male? Female? Human? </a:t>
            </a:r>
          </a:p>
          <a:p>
            <a:pPr lvl="1"/>
            <a:r>
              <a:rPr lang="en-US" dirty="0" smtClean="0"/>
              <a:t>Do they like or hate each other?</a:t>
            </a:r>
          </a:p>
          <a:p>
            <a:pPr lvl="1"/>
            <a:r>
              <a:rPr lang="en-US" dirty="0" smtClean="0"/>
              <a:t>How is each witch different from the others?</a:t>
            </a:r>
          </a:p>
          <a:p>
            <a:pPr lvl="1"/>
            <a:r>
              <a:rPr lang="en-US" dirty="0" smtClean="0"/>
              <a:t>How are they dressed? What are they carrying?</a:t>
            </a:r>
          </a:p>
          <a:p>
            <a:pPr lvl="1"/>
            <a:r>
              <a:rPr lang="en-US" dirty="0" smtClean="0"/>
              <a:t>What do they do as they speak?</a:t>
            </a:r>
          </a:p>
          <a:p>
            <a:pPr lvl="1"/>
            <a:endParaRPr lang="en-US" dirty="0"/>
          </a:p>
        </p:txBody>
      </p:sp>
    </p:spTree>
    <p:extLst>
      <p:ext uri="{BB962C8B-B14F-4D97-AF65-F5344CB8AC3E}">
        <p14:creationId xmlns:p14="http://schemas.microsoft.com/office/powerpoint/2010/main" val="1300207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961</TotalTime>
  <Words>503</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Macbeth</vt:lpstr>
      <vt:lpstr>The Objectives:</vt:lpstr>
      <vt:lpstr>The reading: </vt:lpstr>
      <vt:lpstr>The Grading</vt:lpstr>
      <vt:lpstr>Tragedy:</vt:lpstr>
      <vt:lpstr>Paradox</vt:lpstr>
      <vt:lpstr>Blank Verse</vt:lpstr>
      <vt:lpstr>PowerPoint Presentation</vt:lpstr>
      <vt:lpstr>Act 1 Scene 1 (I i)</vt:lpstr>
    </vt:vector>
  </TitlesOfParts>
  <Company>WCS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Macbeth</dc:title>
  <dc:creator>Windows User</dc:creator>
  <cp:lastModifiedBy>Windows User</cp:lastModifiedBy>
  <cp:revision>14</cp:revision>
  <dcterms:created xsi:type="dcterms:W3CDTF">2017-03-16T10:50:58Z</dcterms:created>
  <dcterms:modified xsi:type="dcterms:W3CDTF">2020-01-21T19:54:19Z</dcterms:modified>
</cp:coreProperties>
</file>